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2" r:id="rId3"/>
    <p:sldId id="336" r:id="rId4"/>
    <p:sldId id="352" r:id="rId5"/>
    <p:sldId id="351" r:id="rId6"/>
    <p:sldId id="337" r:id="rId7"/>
    <p:sldId id="353" r:id="rId8"/>
    <p:sldId id="328" r:id="rId9"/>
    <p:sldId id="354" r:id="rId10"/>
    <p:sldId id="276" r:id="rId11"/>
    <p:sldId id="340" r:id="rId12"/>
    <p:sldId id="341" r:id="rId13"/>
    <p:sldId id="338" r:id="rId14"/>
    <p:sldId id="344" r:id="rId15"/>
    <p:sldId id="342" r:id="rId16"/>
    <p:sldId id="350" r:id="rId17"/>
    <p:sldId id="259" r:id="rId18"/>
    <p:sldId id="348" r:id="rId19"/>
    <p:sldId id="265" r:id="rId20"/>
    <p:sldId id="345" r:id="rId21"/>
    <p:sldId id="273" r:id="rId22"/>
    <p:sldId id="346" r:id="rId23"/>
    <p:sldId id="347" r:id="rId24"/>
    <p:sldId id="349" r:id="rId25"/>
    <p:sldId id="343" r:id="rId26"/>
    <p:sldId id="272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6EFA5718-4265-4B4A-B8DF-BCADCA7B509B}"/>
    <pc:docChg chg="modSld">
      <pc:chgData name="Lotte de Laat" userId="15de91df-583f-4d70-b778-ea26560819e4" providerId="ADAL" clId="{6EFA5718-4265-4B4A-B8DF-BCADCA7B509B}" dt="2023-09-27T14:04:21.252" v="5" actId="20577"/>
      <pc:docMkLst>
        <pc:docMk/>
      </pc:docMkLst>
      <pc:sldChg chg="modSp mod">
        <pc:chgData name="Lotte de Laat" userId="15de91df-583f-4d70-b778-ea26560819e4" providerId="ADAL" clId="{6EFA5718-4265-4B4A-B8DF-BCADCA7B509B}" dt="2023-09-27T14:04:21.252" v="5" actId="20577"/>
        <pc:sldMkLst>
          <pc:docMk/>
          <pc:sldMk cId="1829230297" sldId="259"/>
        </pc:sldMkLst>
        <pc:spChg chg="mod">
          <ac:chgData name="Lotte de Laat" userId="15de91df-583f-4d70-b778-ea26560819e4" providerId="ADAL" clId="{6EFA5718-4265-4B4A-B8DF-BCADCA7B509B}" dt="2023-09-27T14:04:21.252" v="5" actId="20577"/>
          <ac:spMkLst>
            <pc:docMk/>
            <pc:sldMk cId="1829230297" sldId="259"/>
            <ac:spMk id="3" creationId="{00000000-0000-0000-0000-000000000000}"/>
          </ac:spMkLst>
        </pc:spChg>
      </pc:sldChg>
      <pc:sldChg chg="modSp mod">
        <pc:chgData name="Lotte de Laat" userId="15de91df-583f-4d70-b778-ea26560819e4" providerId="ADAL" clId="{6EFA5718-4265-4B4A-B8DF-BCADCA7B509B}" dt="2023-09-21T14:25:20.749" v="1" actId="20577"/>
        <pc:sldMkLst>
          <pc:docMk/>
          <pc:sldMk cId="432942389" sldId="279"/>
        </pc:sldMkLst>
        <pc:spChg chg="mod">
          <ac:chgData name="Lotte de Laat" userId="15de91df-583f-4d70-b778-ea26560819e4" providerId="ADAL" clId="{6EFA5718-4265-4B4A-B8DF-BCADCA7B509B}" dt="2023-09-21T14:25:20.749" v="1" actId="20577"/>
          <ac:spMkLst>
            <pc:docMk/>
            <pc:sldMk cId="432942389" sldId="279"/>
            <ac:spMk id="3" creationId="{994E4B0B-79EB-4BD4-B337-93108B00AACC}"/>
          </ac:spMkLst>
        </pc:spChg>
      </pc:sldChg>
      <pc:sldChg chg="modSp mod">
        <pc:chgData name="Lotte de Laat" userId="15de91df-583f-4d70-b778-ea26560819e4" providerId="ADAL" clId="{6EFA5718-4265-4B4A-B8DF-BCADCA7B509B}" dt="2023-09-21T14:25:25.067" v="3" actId="20577"/>
        <pc:sldMkLst>
          <pc:docMk/>
          <pc:sldMk cId="724771964" sldId="282"/>
        </pc:sldMkLst>
        <pc:spChg chg="mod">
          <ac:chgData name="Lotte de Laat" userId="15de91df-583f-4d70-b778-ea26560819e4" providerId="ADAL" clId="{6EFA5718-4265-4B4A-B8DF-BCADCA7B509B}" dt="2023-09-21T14:25:25.067" v="3" actId="20577"/>
          <ac:spMkLst>
            <pc:docMk/>
            <pc:sldMk cId="724771964" sldId="282"/>
            <ac:spMk id="4" creationId="{7E256807-68E5-45A0-8DD0-5696A7E4E9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78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1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728C1-6157-F208-2CF1-4B596DD1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4FA29-EAAD-9AC9-7B2A-F738688F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8790C-FC7B-63CF-DE29-28BDF1C7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E82-DA91-4437-A722-F7B6B21A6647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04CCEB-C674-3DF7-888C-FBACE441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04D9B3-F515-43F4-3E48-6F413002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8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F2E82-DA91-4437-A722-F7B6B21A6647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13AA7-754C-4F11-A4AB-55A15669F96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roegert.nl/hippe-woorden-vroeger/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F3mmcYFoYs?feature=oembed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iltermaker.fr/nl/nieuws/trends-2022-instagram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ijetijdskennis.nl/trends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rengelfriet.wordpress.com/2018/05/18/hoe-word-ik-succesvol-trendwatcher-in-7-eenvoudige-stappe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2v2tYNZOcw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ural.co/t/vtmijnleefomgeving0561/m/vtmijnleefomgeving0561/1694440577268/7abd1f7dc6fc643cab422529a4608ae0ec9d8e82?sender=u32890fa472280bc5728b0966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iXOQhr_v5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9160" y="3325652"/>
            <a:ext cx="6220463" cy="803391"/>
          </a:xfrm>
        </p:spPr>
        <p:txBody>
          <a:bodyPr>
            <a:normAutofit fontScale="90000"/>
          </a:bodyPr>
          <a:lstStyle/>
          <a:p>
            <a:pPr algn="l"/>
            <a:r>
              <a:rPr lang="nl-NL" sz="5200" dirty="0"/>
              <a:t>Mijn Leefomgeving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690" y="4176854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LJ1-P1 - les 3 </a:t>
            </a:r>
            <a:br>
              <a:rPr lang="nl-NL" dirty="0"/>
            </a:br>
            <a:r>
              <a:rPr lang="nl-NL" b="1" dirty="0"/>
              <a:t>Vrijetijdsbedrijven en producten, trends en hypes</a:t>
            </a:r>
          </a:p>
          <a:p>
            <a:pPr algn="l"/>
            <a:endParaRPr lang="nl-NL" b="1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0" y="0"/>
            <a:ext cx="4611790" cy="3188799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  <p:pic>
        <p:nvPicPr>
          <p:cNvPr id="1026" name="Picture 2" descr="Projectontwikkeling - Noordereng Groep">
            <a:extLst>
              <a:ext uri="{FF2B5EF4-FFF2-40B4-BE49-F238E27FC236}">
                <a16:creationId xmlns:a16="http://schemas.microsoft.com/office/drawing/2014/main" id="{B624FD88-D709-296C-19B8-FE7A38D6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90" y="0"/>
            <a:ext cx="4687598" cy="31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ening the City #3 : Groenvisie Amsterdam - Pakhuis de Zwijger">
            <a:extLst>
              <a:ext uri="{FF2B5EF4-FFF2-40B4-BE49-F238E27FC236}">
                <a16:creationId xmlns:a16="http://schemas.microsoft.com/office/drawing/2014/main" id="{254B65F0-E10E-FE15-E65A-141A354C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815"/>
            <a:ext cx="5181600" cy="36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Hype</a:t>
            </a:r>
            <a:r>
              <a:rPr lang="nl-NL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3911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/>
              <a:t>Wat is volgens jou een hype?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Hype</a:t>
            </a:r>
            <a:r>
              <a:rPr lang="nl-NL" dirty="0"/>
              <a:t> =  is een verschijnsel dat </a:t>
            </a:r>
            <a:br>
              <a:rPr lang="nl-NL" dirty="0"/>
            </a:br>
            <a:r>
              <a:rPr lang="nl-NL" dirty="0"/>
              <a:t>tijdelijk bovenmatige (media-) aandacht krijgt en daardoor belangrijker lijkt dan het in werkelijkheid is.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Synoniemen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Modegril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Plotselinge rage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Publiekssensatie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 err="1"/>
              <a:t>Viral</a:t>
            </a: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Een hype kan een trend worden.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AFBB1D2-BE2D-E4CE-F52B-552CD083C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4607DE-F1F5-0B9E-931E-C63CA6BF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64429"/>
            <a:ext cx="5739115" cy="38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</a:t>
            </a:r>
            <a:r>
              <a:rPr lang="nl-NL" dirty="0">
                <a:solidFill>
                  <a:srgbClr val="7030A0"/>
                </a:solidFill>
              </a:rPr>
              <a:t> 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4425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een trend volgens jou?</a:t>
            </a:r>
          </a:p>
          <a:p>
            <a:pPr marL="0" indent="0">
              <a:buNone/>
            </a:pPr>
            <a:r>
              <a:rPr lang="nl-NL" dirty="0"/>
              <a:t>Noem een voorbeeld van een trend.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Trend = </a:t>
            </a:r>
            <a:r>
              <a:rPr lang="nl-NL" dirty="0"/>
              <a:t>een koers die zich gedurende een langere periode in een bepaalde duidelijke richting beweegt.</a:t>
            </a:r>
            <a:br>
              <a:rPr lang="nl-NL" dirty="0"/>
            </a:br>
            <a:endParaRPr lang="nl-NL" dirty="0"/>
          </a:p>
        </p:txBody>
      </p:sp>
      <p:pic>
        <p:nvPicPr>
          <p:cNvPr id="3076" name="Picture 4" descr="Bitcoin Update: The Trend is your Friend, maar hoelang nog?">
            <a:extLst>
              <a:ext uri="{FF2B5EF4-FFF2-40B4-BE49-F238E27FC236}">
                <a16:creationId xmlns:a16="http://schemas.microsoft.com/office/drawing/2014/main" id="{A43150D5-A6EB-95D9-3B4C-2E5B372A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4368302"/>
            <a:ext cx="5375564" cy="24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ze grafiek toont het potentieel van goud - Slim Beleggen">
            <a:extLst>
              <a:ext uri="{FF2B5EF4-FFF2-40B4-BE49-F238E27FC236}">
                <a16:creationId xmlns:a16="http://schemas.microsoft.com/office/drawing/2014/main" id="{018756F1-3C5F-CD71-B1DE-FA607D3D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65" y="952887"/>
            <a:ext cx="4852735" cy="34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Hype</a:t>
            </a:r>
            <a:r>
              <a:rPr lang="nl-NL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3911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/>
              <a:t>Wat kan een hype zijn?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Voorbeelden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Artiest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hlinkClick r:id="rId3"/>
              </a:rPr>
              <a:t>Stopwoorden</a:t>
            </a: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Product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Kleding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Video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Actie (&gt; &gt; &gt;)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… vrijwel alles…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AFBB1D2-BE2D-E4CE-F52B-552CD083C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Onlinemedia 3" title="Donald Trump ALS Ice Bucket Challenge">
            <a:hlinkClick r:id="" action="ppaction://media"/>
            <a:extLst>
              <a:ext uri="{FF2B5EF4-FFF2-40B4-BE49-F238E27FC236}">
                <a16:creationId xmlns:a16="http://schemas.microsoft.com/office/drawing/2014/main" id="{1579955B-FD4A-0224-62A3-6BA3A5CB6F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8328" y="1285765"/>
            <a:ext cx="5651369" cy="3193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D6FFB2-868E-266D-4B1B-A602F2D6F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328" y="4613725"/>
            <a:ext cx="4890103" cy="20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Trends en hypes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0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onderscheid is niet eenvoudig: we kunnen immers pas met zekerheid zeggen of iets een hype of een trend is geweest als we terugkijken.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echte kunst is: hoe schat je van tevoren of iets een trend of een hype is, vóórdat je er in investeert? (</a:t>
            </a:r>
            <a:r>
              <a:rPr lang="nl-NL" dirty="0" err="1"/>
              <a:t>trendwatching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Trends volgens </a:t>
            </a:r>
            <a:r>
              <a:rPr lang="nl-NL" dirty="0">
                <a:hlinkClick r:id="rId2"/>
              </a:rPr>
              <a:t>onderzoek van Instagram </a:t>
            </a:r>
            <a:r>
              <a:rPr lang="nl-NL" dirty="0"/>
              <a:t>onder Generatie Z.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07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Trends en hypes	 in generaties/doelgroepen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312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Iedere generatie heeft z’n eigen hypes en trends.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Sommige trends zijn generatie overstijgend.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043CA61-A6C6-5185-EFA5-71A6FF4D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3" y="1798445"/>
            <a:ext cx="7878618" cy="50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5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Trends en hypes	 in de vrijetijd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045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Het vrijetijdsgedrag van de Nederlander blijft zich in 2023 nog meer aanpassen aan de coronacrisis.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b="1" dirty="0"/>
              <a:t>‘Go-stop-Go’ </a:t>
            </a:r>
            <a:r>
              <a:rPr lang="nl-NL" dirty="0"/>
              <a:t>lijkt de nieuwe werkelijkheid. Soms kan er veel, dan weer minder tot niets.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duidelijke </a:t>
            </a:r>
            <a:r>
              <a:rPr lang="nl-NL" b="1" dirty="0"/>
              <a:t>grens</a:t>
            </a:r>
            <a:r>
              <a:rPr lang="nl-NL" dirty="0"/>
              <a:t> tussen werk en vrijetijd verschuift nog meer doordat online en hybride werken, niet tijd-of plaatsgebonden is.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De vrijetijd die we hebben is </a:t>
            </a:r>
            <a:r>
              <a:rPr lang="nl-NL" b="1" dirty="0"/>
              <a:t>‘dichtbij en </a:t>
            </a:r>
            <a:r>
              <a:rPr lang="nl-NL" b="1" dirty="0" err="1"/>
              <a:t>immersief</a:t>
            </a:r>
            <a:r>
              <a:rPr lang="nl-NL" b="1" dirty="0"/>
              <a:t>’. </a:t>
            </a:r>
            <a:r>
              <a:rPr lang="nl-NL" dirty="0"/>
              <a:t>We blijven dichterbij huis en zoeken we naar </a:t>
            </a:r>
            <a:r>
              <a:rPr lang="nl-NL" dirty="0" err="1"/>
              <a:t>immersieve</a:t>
            </a:r>
            <a:r>
              <a:rPr lang="nl-NL" dirty="0"/>
              <a:t> belevingen. We willen even ontsnappen aan de werkelijkheid.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Door beperkingen gaan we </a:t>
            </a:r>
            <a:r>
              <a:rPr lang="nl-NL" b="1" dirty="0"/>
              <a:t>‘omgekeerd plannen’. </a:t>
            </a:r>
            <a:r>
              <a:rPr lang="nl-NL" dirty="0"/>
              <a:t>Denk aan het ‘</a:t>
            </a:r>
            <a:r>
              <a:rPr lang="nl-NL" dirty="0" err="1"/>
              <a:t>Dinchen</a:t>
            </a:r>
            <a:r>
              <a:rPr lang="nl-NL" dirty="0"/>
              <a:t>’ (</a:t>
            </a:r>
            <a:r>
              <a:rPr lang="nl-NL" dirty="0" err="1"/>
              <a:t>dinner</a:t>
            </a:r>
            <a:r>
              <a:rPr lang="nl-NL" dirty="0"/>
              <a:t> &amp; lunch) of vroeg in de ochtend sporten.</a:t>
            </a:r>
            <a:br>
              <a:rPr lang="nl-NL" dirty="0"/>
            </a:b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>
                <a:hlinkClick r:id="rId2"/>
              </a:rPr>
              <a:t>Trends in vrije tijd | vier leidende trends in 20212| Vrijetijdskennis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74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AD511-7641-F816-11D4-79934446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Trendwatcher = analist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97F5B-06E2-D0EF-D5CB-FFBA9C336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8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Personen of bedrijven die trends in de maatschappij volgen.</a:t>
            </a:r>
          </a:p>
          <a:p>
            <a:pPr marL="0" indent="0">
              <a:buNone/>
            </a:pPr>
            <a:r>
              <a:rPr lang="nl-NL" sz="2000" dirty="0"/>
              <a:t>Het beroep Trendwatcher valt onder de beroepsfamilie Actuarieel rekenaars en statistisch analisten.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Wordt trendwatcher in 7 stappen.</a:t>
            </a:r>
            <a:endParaRPr lang="nl-NL" sz="2000" dirty="0"/>
          </a:p>
        </p:txBody>
      </p:sp>
      <p:pic>
        <p:nvPicPr>
          <p:cNvPr id="13314" name="Picture 2" descr="Home - Trends by Bakas">
            <a:extLst>
              <a:ext uri="{FF2B5EF4-FFF2-40B4-BE49-F238E27FC236}">
                <a16:creationId xmlns:a16="http://schemas.microsoft.com/office/drawing/2014/main" id="{268C4231-073A-FCF2-DA37-9BAFC8C3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64" y="3361124"/>
            <a:ext cx="2815839" cy="28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859F2E5-C590-5FB2-CF9D-F2C05694AA56}"/>
              </a:ext>
            </a:extLst>
          </p:cNvPr>
          <p:cNvSpPr txBox="1"/>
          <p:nvPr/>
        </p:nvSpPr>
        <p:spPr>
          <a:xfrm>
            <a:off x="6803164" y="6316323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i="0" dirty="0" err="1">
                <a:effectLst/>
                <a:latin typeface="ui-sans-serif"/>
              </a:rPr>
              <a:t>Adjiedj</a:t>
            </a:r>
            <a:r>
              <a:rPr lang="nl-NL" i="0" dirty="0">
                <a:effectLst/>
                <a:latin typeface="ui-sans-serif"/>
              </a:rPr>
              <a:t> </a:t>
            </a:r>
            <a:r>
              <a:rPr lang="nl-NL" i="0" dirty="0" err="1">
                <a:effectLst/>
                <a:latin typeface="ui-sans-serif"/>
              </a:rPr>
              <a:t>Bakas</a:t>
            </a:r>
            <a:endParaRPr lang="nl-NL" i="0" dirty="0">
              <a:effectLst/>
              <a:latin typeface="ui-sans-serif"/>
            </a:endParaRPr>
          </a:p>
        </p:txBody>
      </p:sp>
      <p:pic>
        <p:nvPicPr>
          <p:cNvPr id="13316" name="Picture 4" descr="Goof Lukken — BUas Research Portal">
            <a:extLst>
              <a:ext uri="{FF2B5EF4-FFF2-40B4-BE49-F238E27FC236}">
                <a16:creationId xmlns:a16="http://schemas.microsoft.com/office/drawing/2014/main" id="{62D605AC-B605-7138-E9E7-5B5921E1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71" y="3361124"/>
            <a:ext cx="2034611" cy="28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C715D45-ECF5-1321-169F-8051F20CB2FC}"/>
              </a:ext>
            </a:extLst>
          </p:cNvPr>
          <p:cNvSpPr txBox="1"/>
          <p:nvPr/>
        </p:nvSpPr>
        <p:spPr>
          <a:xfrm>
            <a:off x="1786071" y="6246532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dirty="0">
                <a:latin typeface="ui-sans-serif"/>
              </a:rPr>
              <a:t>Goof Lukken – vrijetijdkennis.nl</a:t>
            </a:r>
            <a:endParaRPr lang="nl-NL" i="0" dirty="0"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99997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Vrijetijdsbedrijven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700" dirty="0"/>
              <a:t>Bedrijven die bestaansrecht hebben omdat zij de vrijetijd van anderen organiseren en faciliteren. </a:t>
            </a:r>
          </a:p>
          <a:p>
            <a:r>
              <a:rPr lang="nl-NL" sz="1700" dirty="0"/>
              <a:t>Enkele sectoren zijn:</a:t>
            </a:r>
          </a:p>
          <a:p>
            <a:pPr lvl="1"/>
            <a:r>
              <a:rPr lang="nl-NL" sz="1700" dirty="0"/>
              <a:t>Toerisme</a:t>
            </a:r>
          </a:p>
          <a:p>
            <a:pPr lvl="1"/>
            <a:r>
              <a:rPr lang="nl-NL" sz="1700" dirty="0"/>
              <a:t>Recreatie</a:t>
            </a:r>
          </a:p>
          <a:p>
            <a:pPr lvl="1"/>
            <a:r>
              <a:rPr lang="nl-NL" sz="1700" dirty="0"/>
              <a:t>Sport</a:t>
            </a:r>
          </a:p>
          <a:p>
            <a:pPr marL="0" indent="0">
              <a:buNone/>
            </a:pPr>
            <a:endParaRPr lang="nl-NL" sz="1700" dirty="0"/>
          </a:p>
          <a:p>
            <a:pPr marL="0" indent="0">
              <a:buNone/>
            </a:pPr>
            <a:r>
              <a:rPr lang="nl-NL" sz="1700" b="1" dirty="0"/>
              <a:t>Opdracht:</a:t>
            </a:r>
            <a:r>
              <a:rPr lang="nl-NL" sz="1700" dirty="0"/>
              <a:t> schrijf 5 vrijetijd bedrijven op waar je zelf wel eens in contact ben geweest / gebruik van hebt gemaakt.</a:t>
            </a:r>
          </a:p>
          <a:p>
            <a:pPr marL="0" indent="0">
              <a:buNone/>
            </a:pPr>
            <a:r>
              <a:rPr lang="nl-NL" sz="1700" dirty="0"/>
              <a:t>Schrijf er achter in welke sector je denkt dat dit bedrijf zit. </a:t>
            </a:r>
          </a:p>
          <a:p>
            <a:pPr marL="0" indent="0">
              <a:buNone/>
            </a:pPr>
            <a:r>
              <a:rPr lang="nl-NL" sz="1700" dirty="0"/>
              <a:t>Dus </a:t>
            </a:r>
            <a:r>
              <a:rPr lang="nl-NL" sz="1700" i="1" dirty="0"/>
              <a:t>‘bedrijf x – sector x</a:t>
            </a:r>
            <a:r>
              <a:rPr lang="nl-NL" sz="1700" dirty="0"/>
              <a:t>’</a:t>
            </a:r>
          </a:p>
          <a:p>
            <a:endParaRPr lang="nl-NL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700" dirty="0"/>
              <a:t>Waar denk je aan bij vrijetijdsproducten?</a:t>
            </a:r>
          </a:p>
        </p:txBody>
      </p:sp>
      <p:pic>
        <p:nvPicPr>
          <p:cNvPr id="9218" name="Picture 2" descr="Productie Van Vrijetijdsartikelen Online Service of Platformset. Vector  Illustratie - Illustration of basketbal, apparatuur: 193266533">
            <a:extLst>
              <a:ext uri="{FF2B5EF4-FFF2-40B4-BE49-F238E27FC236}">
                <a16:creationId xmlns:a16="http://schemas.microsoft.com/office/drawing/2014/main" id="{F5723B08-37DC-B264-F942-5DC9718A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93"/>
            <a:ext cx="12192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0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Pathé - YouTube">
            <a:extLst>
              <a:ext uri="{FF2B5EF4-FFF2-40B4-BE49-F238E27FC236}">
                <a16:creationId xmlns:a16="http://schemas.microsoft.com/office/drawing/2014/main" id="{FE207DF3-95C0-2C8E-66AA-1FC65FB1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0" y="4184426"/>
            <a:ext cx="2684193" cy="26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Afbeeldingsresultaat voor MOJO conc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82" y="2036715"/>
            <a:ext cx="3458179" cy="2147711"/>
          </a:xfrm>
          <a:prstGeom prst="rect">
            <a:avLst/>
          </a:prstGeom>
        </p:spPr>
      </p:pic>
      <p:pic>
        <p:nvPicPr>
          <p:cNvPr id="5124" name="Picture 4" descr="Essche Boys - Voetbalvereniging Essche Boys">
            <a:extLst>
              <a:ext uri="{FF2B5EF4-FFF2-40B4-BE49-F238E27FC236}">
                <a16:creationId xmlns:a16="http://schemas.microsoft.com/office/drawing/2014/main" id="{E97BFC31-0AB3-10B4-8750-E2C6051A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0" y="21088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1147" cy="2336509"/>
          </a:xfrm>
          <a:prstGeom prst="rect">
            <a:avLst/>
          </a:prstGeom>
        </p:spPr>
      </p:pic>
      <p:pic>
        <p:nvPicPr>
          <p:cNvPr id="5134" name="Picture 14" descr="Overdekt genieten in Diergaarde Blijdorp">
            <a:extLst>
              <a:ext uri="{FF2B5EF4-FFF2-40B4-BE49-F238E27FC236}">
                <a16:creationId xmlns:a16="http://schemas.microsoft.com/office/drawing/2014/main" id="{5D73EB71-AAFD-BF36-F1FE-8B5F9162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1837"/>
            <a:ext cx="3387552" cy="22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uurtcoach - De Foresters">
            <a:extLst>
              <a:ext uri="{FF2B5EF4-FFF2-40B4-BE49-F238E27FC236}">
                <a16:creationId xmlns:a16="http://schemas.microsoft.com/office/drawing/2014/main" id="{CF908013-FED0-CA4B-CDE1-85D2A57E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52" y="4171754"/>
            <a:ext cx="3387551" cy="27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s this the end of the I amsterdam sign?">
            <a:extLst>
              <a:ext uri="{FF2B5EF4-FFF2-40B4-BE49-F238E27FC236}">
                <a16:creationId xmlns:a16="http://schemas.microsoft.com/office/drawing/2014/main" id="{5317483C-CC90-244A-8D52-756B4308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" y="2302033"/>
            <a:ext cx="4420979" cy="23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hristmas Show Intratuin Duiven 2020 - Winter Candy Land | Christmaholic -  YouTube">
            <a:extLst>
              <a:ext uri="{FF2B5EF4-FFF2-40B4-BE49-F238E27FC236}">
                <a16:creationId xmlns:a16="http://schemas.microsoft.com/office/drawing/2014/main" id="{3C631DCA-3AAC-E426-F221-355F510E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48" y="-5723"/>
            <a:ext cx="3818152" cy="21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cacia Robinia | Klimtuin Intratuin Duiven">
            <a:extLst>
              <a:ext uri="{FF2B5EF4-FFF2-40B4-BE49-F238E27FC236}">
                <a16:creationId xmlns:a16="http://schemas.microsoft.com/office/drawing/2014/main" id="{C660D3E3-F76E-B909-5CA3-42B86068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49" y="2141987"/>
            <a:ext cx="3818151" cy="21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Intratuin Duiven">
            <a:extLst>
              <a:ext uri="{FF2B5EF4-FFF2-40B4-BE49-F238E27FC236}">
                <a16:creationId xmlns:a16="http://schemas.microsoft.com/office/drawing/2014/main" id="{841AA537-BB95-9CB1-5D94-FBB67610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83" y="4292654"/>
            <a:ext cx="3813414" cy="25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logo mojo concerts - De Jongs IJs">
            <a:extLst>
              <a:ext uri="{FF2B5EF4-FFF2-40B4-BE49-F238E27FC236}">
                <a16:creationId xmlns:a16="http://schemas.microsoft.com/office/drawing/2014/main" id="{6BABDD54-6D9B-63CC-CDAD-959ED400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24" y="-241080"/>
            <a:ext cx="2522434" cy="25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3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200" b="1" dirty="0">
              <a:solidFill>
                <a:srgbClr val="B8A1FF"/>
              </a:solidFill>
              <a:latin typeface="Arial"/>
              <a:cs typeface="Arial"/>
            </a:endParaRPr>
          </a:p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3 – vrijetijdsbedrijven en producten, </a:t>
            </a:r>
          </a:p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trends en hypes</a:t>
            </a:r>
          </a:p>
          <a:p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Trends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Hypes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Vrijetijdsbedrijven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Vrijetijdsproducten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34020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 25 beste optredens van Pinkpop 2019 | Festileaks.com">
            <a:extLst>
              <a:ext uri="{FF2B5EF4-FFF2-40B4-BE49-F238E27FC236}">
                <a16:creationId xmlns:a16="http://schemas.microsoft.com/office/drawing/2014/main" id="{FCBFDECE-CE0B-6955-C58B-2FFF3149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030102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vrijetijdsproducten van een organisator zoals:</a:t>
            </a:r>
          </a:p>
          <a:p>
            <a:pPr marL="0" indent="0">
              <a:buNone/>
            </a:pPr>
            <a:r>
              <a:rPr lang="nl-NL" b="1" dirty="0" err="1"/>
              <a:t>Mojo</a:t>
            </a:r>
            <a:endParaRPr lang="nl-NL" b="1" dirty="0"/>
          </a:p>
          <a:p>
            <a:r>
              <a:rPr lang="nl-NL" dirty="0"/>
              <a:t>Diverse festivals zoals Pinkpop</a:t>
            </a:r>
          </a:p>
          <a:p>
            <a:r>
              <a:rPr lang="nl-NL" dirty="0" err="1"/>
              <a:t>After</a:t>
            </a:r>
            <a:r>
              <a:rPr lang="nl-NL" dirty="0"/>
              <a:t>-party voor personeel</a:t>
            </a:r>
          </a:p>
          <a:p>
            <a:r>
              <a:rPr lang="nl-NL" dirty="0"/>
              <a:t>Meet &amp; Greet met artiesten</a:t>
            </a:r>
          </a:p>
          <a:p>
            <a:r>
              <a:rPr lang="nl-NL" dirty="0"/>
              <a:t>…?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26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44 Sportcentrum Valkenhuizen., 2002-09-20 (Gelders Archief) - Gelders  Archief">
            <a:extLst>
              <a:ext uri="{FF2B5EF4-FFF2-40B4-BE49-F238E27FC236}">
                <a16:creationId xmlns:a16="http://schemas.microsoft.com/office/drawing/2014/main" id="{A2B398BA-3C9E-5D08-A0E1-5E7C3799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vrijetijdsproducten van een:</a:t>
            </a:r>
          </a:p>
          <a:p>
            <a:pPr marL="0" indent="0">
              <a:buNone/>
            </a:pPr>
            <a:r>
              <a:rPr lang="nl-NL" b="1" dirty="0"/>
              <a:t>Gemeente</a:t>
            </a:r>
            <a:r>
              <a:rPr lang="nl-NL" dirty="0"/>
              <a:t>?</a:t>
            </a:r>
          </a:p>
          <a:p>
            <a:r>
              <a:rPr lang="nl-NL" dirty="0"/>
              <a:t>Sportzalen en zwembaden verhuren</a:t>
            </a:r>
          </a:p>
          <a:p>
            <a:r>
              <a:rPr lang="nl-NL" dirty="0"/>
              <a:t>Buurtcoach</a:t>
            </a:r>
          </a:p>
          <a:p>
            <a:r>
              <a:rPr lang="nl-NL" dirty="0"/>
              <a:t>Evenementen: zoals de sinterklaasintocht, braderie.</a:t>
            </a:r>
          </a:p>
          <a:p>
            <a:r>
              <a:rPr lang="nl-NL" dirty="0"/>
              <a:t>Vergunningen en subsidie verlenen aan evenementenorganisaties.</a:t>
            </a:r>
          </a:p>
          <a:p>
            <a:r>
              <a:rPr lang="nl-NL" dirty="0"/>
              <a:t>Regelementen en beleidsstukken</a:t>
            </a:r>
          </a:p>
          <a:p>
            <a:r>
              <a:rPr lang="nl-NL" dirty="0"/>
              <a:t>Promotie van de stad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oe kies je de beste reisorganisatie voor je vakantie? - GlobeHopper helpt!  :">
            <a:extLst>
              <a:ext uri="{FF2B5EF4-FFF2-40B4-BE49-F238E27FC236}">
                <a16:creationId xmlns:a16="http://schemas.microsoft.com/office/drawing/2014/main" id="{47AA4347-D97A-2318-B3EB-B8D5938E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502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zijn vrijetijdsproducten van een:</a:t>
            </a:r>
          </a:p>
          <a:p>
            <a:pPr marL="0" indent="0">
              <a:buNone/>
            </a:pPr>
            <a:r>
              <a:rPr lang="nl-NL" b="1" dirty="0"/>
              <a:t>Reisorganisatie</a:t>
            </a:r>
            <a:r>
              <a:rPr lang="nl-NL" dirty="0"/>
              <a:t>?</a:t>
            </a:r>
          </a:p>
          <a:p>
            <a:r>
              <a:rPr lang="nl-NL" dirty="0"/>
              <a:t>Accommodatie verhuren</a:t>
            </a:r>
          </a:p>
          <a:p>
            <a:r>
              <a:rPr lang="nl-NL" dirty="0"/>
              <a:t>Pakketreizen: </a:t>
            </a:r>
            <a:r>
              <a:rPr lang="nl-NL" dirty="0" err="1"/>
              <a:t>vliegen+huur</a:t>
            </a:r>
            <a:r>
              <a:rPr lang="nl-NL" dirty="0"/>
              <a:t> </a:t>
            </a:r>
            <a:r>
              <a:rPr lang="nl-NL" dirty="0" err="1"/>
              <a:t>auto+accommodatie</a:t>
            </a:r>
            <a:endParaRPr lang="nl-NL" dirty="0"/>
          </a:p>
          <a:p>
            <a:r>
              <a:rPr lang="nl-NL" dirty="0"/>
              <a:t>Exploitatie van een camping/huis/…</a:t>
            </a:r>
          </a:p>
          <a:p>
            <a:r>
              <a:rPr lang="nl-NL" dirty="0"/>
              <a:t>(</a:t>
            </a:r>
            <a:r>
              <a:rPr lang="nl-NL" dirty="0" err="1"/>
              <a:t>kids</a:t>
            </a:r>
            <a:r>
              <a:rPr lang="nl-NL" dirty="0"/>
              <a:t>)entertainment / feesten</a:t>
            </a:r>
          </a:p>
          <a:p>
            <a:r>
              <a:rPr lang="nl-NL" dirty="0"/>
              <a:t>Dagtrips/excursies</a:t>
            </a:r>
          </a:p>
          <a:p>
            <a:r>
              <a:rPr lang="nl-NL" dirty="0"/>
              <a:t>Verzekeringen</a:t>
            </a:r>
          </a:p>
        </p:txBody>
      </p:sp>
    </p:spTree>
    <p:extLst>
      <p:ext uri="{BB962C8B-B14F-4D97-AF65-F5344CB8AC3E}">
        <p14:creationId xmlns:p14="http://schemas.microsoft.com/office/powerpoint/2010/main" val="17924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Vrijetijdsproducten</a:t>
            </a:r>
          </a:p>
        </p:txBody>
      </p:sp>
      <p:pic>
        <p:nvPicPr>
          <p:cNvPr id="11266" name="Picture 2" descr="Koninklijk Theater Tuschinski, Amsterdam - Pathé">
            <a:extLst>
              <a:ext uri="{FF2B5EF4-FFF2-40B4-BE49-F238E27FC236}">
                <a16:creationId xmlns:a16="http://schemas.microsoft.com/office/drawing/2014/main" id="{9A5FD83E-04F2-DA39-EC5F-E9B9D93A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219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Wat zijn vrijetijdsproducten van een:</a:t>
            </a:r>
          </a:p>
          <a:p>
            <a:pPr marL="0" indent="0">
              <a:buNone/>
            </a:pPr>
            <a:r>
              <a:rPr lang="nl-NL" b="1" dirty="0"/>
              <a:t>Bioscoop</a:t>
            </a:r>
            <a:r>
              <a:rPr lang="nl-NL" dirty="0"/>
              <a:t>?</a:t>
            </a:r>
          </a:p>
          <a:p>
            <a:r>
              <a:rPr lang="nl-NL" dirty="0"/>
              <a:t>Films</a:t>
            </a:r>
          </a:p>
          <a:p>
            <a:r>
              <a:rPr lang="nl-NL" dirty="0"/>
              <a:t>Ladies </a:t>
            </a:r>
            <a:r>
              <a:rPr lang="nl-NL" dirty="0" err="1"/>
              <a:t>Night</a:t>
            </a:r>
            <a:endParaRPr lang="nl-NL" dirty="0"/>
          </a:p>
          <a:p>
            <a:r>
              <a:rPr lang="nl-NL" dirty="0" err="1"/>
              <a:t>Kids</a:t>
            </a:r>
            <a:r>
              <a:rPr lang="nl-NL" dirty="0"/>
              <a:t> middag</a:t>
            </a:r>
          </a:p>
          <a:p>
            <a:r>
              <a:rPr lang="nl-NL" dirty="0"/>
              <a:t>Movie Marathon</a:t>
            </a:r>
          </a:p>
          <a:p>
            <a:r>
              <a:rPr lang="nl-NL" dirty="0"/>
              <a:t>Voetbal live uitzenden</a:t>
            </a:r>
          </a:p>
          <a:p>
            <a:r>
              <a:rPr lang="nl-NL" dirty="0"/>
              <a:t>Opera</a:t>
            </a:r>
          </a:p>
          <a:p>
            <a:r>
              <a:rPr lang="nl-NL" dirty="0"/>
              <a:t>Film première (rode loper)</a:t>
            </a:r>
          </a:p>
          <a:p>
            <a:r>
              <a:rPr lang="nl-NL" dirty="0"/>
              <a:t>Handige programmering voor de doelgroep</a:t>
            </a:r>
          </a:p>
        </p:txBody>
      </p:sp>
    </p:spTree>
    <p:extLst>
      <p:ext uri="{BB962C8B-B14F-4D97-AF65-F5344CB8AC3E}">
        <p14:creationId xmlns:p14="http://schemas.microsoft.com/office/powerpoint/2010/main" val="23408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irculaire standbouw wordt de standaard' | Duurzaam Gebouwd">
            <a:extLst>
              <a:ext uri="{FF2B5EF4-FFF2-40B4-BE49-F238E27FC236}">
                <a16:creationId xmlns:a16="http://schemas.microsoft.com/office/drawing/2014/main" id="{D400D84F-BA77-4C8E-4715-222C08A9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84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En nog veel meer: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Retail: sportwinkels, groothandel voor levensmiddelen</a:t>
            </a:r>
          </a:p>
          <a:p>
            <a:pPr marL="0" indent="0">
              <a:buNone/>
            </a:pPr>
            <a:r>
              <a:rPr lang="nl-NL" dirty="0"/>
              <a:t>Beroepen: sup-instructrice, licht en </a:t>
            </a:r>
            <a:r>
              <a:rPr lang="nl-NL" dirty="0" err="1"/>
              <a:t>geluids</a:t>
            </a:r>
            <a:r>
              <a:rPr lang="nl-NL" dirty="0"/>
              <a:t> technici, barman/vrouw, </a:t>
            </a:r>
          </a:p>
          <a:p>
            <a:pPr marL="0" indent="0">
              <a:buNone/>
            </a:pPr>
            <a:r>
              <a:rPr lang="nl-NL" dirty="0"/>
              <a:t>Services: </a:t>
            </a:r>
            <a:r>
              <a:rPr lang="nl-NL" dirty="0" err="1"/>
              <a:t>standbouwers</a:t>
            </a:r>
            <a:r>
              <a:rPr lang="nl-NL" dirty="0"/>
              <a:t>, streaming diensten, horeca uitzendbureau</a:t>
            </a:r>
          </a:p>
          <a:p>
            <a:pPr marL="0" indent="0">
              <a:buNone/>
            </a:pPr>
            <a:r>
              <a:rPr lang="nl-NL" dirty="0"/>
              <a:t>Horeca: Hotel Restaurant Café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00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Opdracht: Trends en hypes (in de vrijetijd)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0454" cy="47888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dirty="0"/>
              <a:t>Maak tweetallen. </a:t>
            </a:r>
          </a:p>
          <a:p>
            <a:pPr marL="0" indent="0" algn="ctr">
              <a:buNone/>
            </a:pPr>
            <a:r>
              <a:rPr lang="nl-NL" dirty="0"/>
              <a:t>5 minuten per punt om te discussiëren (dus totaal 10 minuten)</a:t>
            </a:r>
          </a:p>
          <a:p>
            <a:pPr marL="0" indent="0" algn="ctr">
              <a:buNone/>
            </a:pPr>
            <a:r>
              <a:rPr lang="nl-NL" dirty="0"/>
              <a:t>1-2 minuten om jullie uitkomsten te presenteren aan de klas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</a:t>
            </a:r>
            <a:r>
              <a:rPr lang="nl-NL" b="1" dirty="0"/>
              <a:t>Wat is in jouw wereld (bubbel) een hype of trends onder jou en je vrienden/leeftijdsgenoten?</a:t>
            </a:r>
          </a:p>
          <a:p>
            <a:r>
              <a:rPr lang="nl-NL" dirty="0"/>
              <a:t>Producten, diensten, activiteiten, 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</a:t>
            </a:r>
            <a:r>
              <a:rPr lang="nl-NL" b="1" dirty="0"/>
              <a:t>Zien jullie trends en hypes in de manier waarop jij of de mensen om je heen </a:t>
            </a:r>
            <a:r>
              <a:rPr lang="nl-NL" dirty="0"/>
              <a:t>(vrienden / familie) </a:t>
            </a:r>
          </a:p>
          <a:p>
            <a:pPr marL="0" indent="0">
              <a:buNone/>
            </a:pPr>
            <a:r>
              <a:rPr lang="nl-NL" b="1" dirty="0"/>
              <a:t>hun vrijetijd anders zijn gaan invullende afgelopen jaren?</a:t>
            </a:r>
          </a:p>
          <a:p>
            <a:r>
              <a:rPr lang="nl-NL" dirty="0"/>
              <a:t>Dagelijkse vrijetijdsbesteding</a:t>
            </a:r>
          </a:p>
          <a:p>
            <a:r>
              <a:rPr lang="nl-NL" dirty="0"/>
              <a:t>Vakantie</a:t>
            </a:r>
          </a:p>
          <a:p>
            <a:r>
              <a:rPr lang="nl-NL" dirty="0"/>
              <a:t>Recreatie</a:t>
            </a:r>
          </a:p>
          <a:p>
            <a:r>
              <a:rPr lang="nl-NL" dirty="0"/>
              <a:t>Sporten</a:t>
            </a:r>
          </a:p>
          <a:p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366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Leerdoelen - les 2 – vrijetijdsbedrijven en producten, </a:t>
            </a:r>
            <a:br>
              <a:rPr lang="nl-NL" sz="3600" b="1" dirty="0">
                <a:solidFill>
                  <a:srgbClr val="7030A0"/>
                </a:solidFill>
              </a:rPr>
            </a:br>
            <a:r>
              <a:rPr lang="nl-NL" sz="3600" b="1" dirty="0">
                <a:solidFill>
                  <a:srgbClr val="7030A0"/>
                </a:solidFill>
              </a:rPr>
              <a:t>trends en hypes</a:t>
            </a:r>
            <a:endParaRPr lang="nl-NL" sz="3600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Aan het einde van de les:</a:t>
            </a:r>
          </a:p>
          <a:p>
            <a:r>
              <a:rPr lang="nl-NL" sz="2200" dirty="0"/>
              <a:t>Het verschil tussen trends en hypes aangeven</a:t>
            </a:r>
          </a:p>
          <a:p>
            <a:r>
              <a:rPr lang="nl-NL" sz="2200" dirty="0"/>
              <a:t>Voorbeelden geven van vrijetijdsbedrijven</a:t>
            </a:r>
          </a:p>
          <a:p>
            <a:r>
              <a:rPr lang="nl-NL" sz="2200" dirty="0"/>
              <a:t>Voorbeelden geven van vrijetijdsproducten</a:t>
            </a:r>
          </a:p>
        </p:txBody>
      </p:sp>
      <p:pic>
        <p:nvPicPr>
          <p:cNvPr id="12290" name="Picture 2" descr="EDI | Lesdoelen en succescriteria – Leren Vlaanderen">
            <a:extLst>
              <a:ext uri="{FF2B5EF4-FFF2-40B4-BE49-F238E27FC236}">
                <a16:creationId xmlns:a16="http://schemas.microsoft.com/office/drawing/2014/main" id="{DD8830BD-345E-6BC9-185B-28AA885B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3" y="5199611"/>
            <a:ext cx="6317673" cy="16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0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 3 grootste investering hypes van 2021 | AllesOverCrypto">
            <a:extLst>
              <a:ext uri="{FF2B5EF4-FFF2-40B4-BE49-F238E27FC236}">
                <a16:creationId xmlns:a16="http://schemas.microsoft.com/office/drawing/2014/main" id="{F8D66C6F-1814-B0AC-917E-D1343B3A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76" y="282098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Interviews bespreken (tips/tops…)</a:t>
            </a:r>
          </a:p>
          <a:p>
            <a:r>
              <a:rPr lang="nl-NL" dirty="0"/>
              <a:t>Trends, hypes, rages, ontwikkelingen</a:t>
            </a:r>
          </a:p>
          <a:p>
            <a:r>
              <a:rPr lang="nl-NL" dirty="0"/>
              <a:t>Trendwatcher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Hype: Nederlandse vertaling, betekenis, synoniemen, antoniemen, uitspraak,  voorbeeldzinnen, transcriptie, definitie, zinnen">
            <a:extLst>
              <a:ext uri="{FF2B5EF4-FFF2-40B4-BE49-F238E27FC236}">
                <a16:creationId xmlns:a16="http://schemas.microsoft.com/office/drawing/2014/main" id="{3E399D8A-6129-00E4-FA6F-15AC380D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0" y="1825625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5C8B1-8D9A-7993-82F5-9CE99E8F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Wat is een goed interview? </a:t>
            </a:r>
            <a:br>
              <a:rPr lang="nl-NL" b="1" dirty="0">
                <a:solidFill>
                  <a:srgbClr val="7030A0"/>
                </a:solidFill>
              </a:rPr>
            </a:br>
            <a:r>
              <a:rPr lang="nl-NL" sz="2000" b="1" dirty="0">
                <a:solidFill>
                  <a:srgbClr val="7030A0"/>
                </a:solidFill>
              </a:rPr>
              <a:t>(en hoe ging dat bij jullie)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D9E2F-DE66-0D2D-8595-F573983D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https://youtu.be/H2v2tYNZOcw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7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8B9E6-31EC-2B49-397E-1D950454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7030A0"/>
                </a:solidFill>
              </a:rPr>
              <a:t>About</a:t>
            </a:r>
            <a:r>
              <a:rPr lang="nl-NL" b="1" dirty="0">
                <a:solidFill>
                  <a:srgbClr val="7030A0"/>
                </a:solidFill>
              </a:rPr>
              <a:t> last week…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80F47B-84C5-CF83-1161-1F964E688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oefenen we met interviewen bij vrije tijd? </a:t>
            </a:r>
          </a:p>
          <a:p>
            <a:endParaRPr lang="nl-NL" dirty="0"/>
          </a:p>
          <a:p>
            <a:r>
              <a:rPr lang="nl-NL" dirty="0"/>
              <a:t>Gespreksvaardigheid </a:t>
            </a:r>
            <a:r>
              <a:rPr lang="nl-NL" dirty="0">
                <a:sym typeface="Wingdings" panose="05000000000000000000" pitchFamily="2" charset="2"/>
              </a:rPr>
              <a:t> je kunt vragen stellen aan je gesprekspartner om een bepaald gespreksdoel te bereiken</a:t>
            </a:r>
            <a:endParaRPr lang="nl-NL" dirty="0"/>
          </a:p>
          <a:p>
            <a:r>
              <a:rPr lang="nl-NL" dirty="0"/>
              <a:t>Luistervaardigheid </a:t>
            </a:r>
            <a:r>
              <a:rPr lang="nl-NL" dirty="0">
                <a:sym typeface="Wingdings" panose="05000000000000000000" pitchFamily="2" charset="2"/>
              </a:rPr>
              <a:t> tijdens het luisteren kun je notities maken</a:t>
            </a:r>
            <a:endParaRPr lang="nl-NL" dirty="0"/>
          </a:p>
          <a:p>
            <a:r>
              <a:rPr lang="nl-NL" dirty="0"/>
              <a:t>Schrijfvaardigheid </a:t>
            </a:r>
            <a:r>
              <a:rPr lang="nl-NL" dirty="0">
                <a:sym typeface="Wingdings" panose="05000000000000000000" pitchFamily="2" charset="2"/>
              </a:rPr>
              <a:t> je kunt een kort informatieve samenvatting schrijven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36E3A-B3B9-45E1-5165-5E7BC86E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Interview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3F978-9288-0C8F-B721-A978CE733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nl-NL" dirty="0"/>
              <a:t>Open je laptop</a:t>
            </a:r>
          </a:p>
          <a:p>
            <a:pPr marL="514350" indent="-514350">
              <a:buAutoNum type="arabicPeriod"/>
            </a:pPr>
            <a:r>
              <a:rPr lang="nl-NL" dirty="0"/>
              <a:t>Ga naar Teams 2324 MLO LJ1 P1– kanaal Vrije tijd -  tab &gt; MURAL les 2</a:t>
            </a:r>
          </a:p>
          <a:p>
            <a:pPr marL="514350" indent="-514350">
              <a:buAutoNum type="arabicPeriod"/>
            </a:pPr>
            <a:r>
              <a:rPr lang="nl-NL" dirty="0"/>
              <a:t>Dubbel klik om een post-it te maken</a:t>
            </a:r>
          </a:p>
          <a:p>
            <a:pPr marL="514350" indent="-514350">
              <a:buAutoNum type="arabicPeriod"/>
            </a:pPr>
            <a:r>
              <a:rPr lang="nl-NL" dirty="0"/>
              <a:t>We werken in drietallen </a:t>
            </a:r>
            <a:br>
              <a:rPr lang="nl-NL" dirty="0"/>
            </a:br>
            <a:endParaRPr lang="nl-NL" dirty="0"/>
          </a:p>
          <a:p>
            <a:r>
              <a:rPr lang="nl-NL" dirty="0"/>
              <a:t>hoe ging het? </a:t>
            </a:r>
            <a:r>
              <a:rPr lang="nl-NL" sz="2200" i="1" dirty="0"/>
              <a:t>(je mag het woord </a:t>
            </a:r>
            <a:r>
              <a:rPr lang="nl-NL" sz="2200" b="1" i="1" dirty="0">
                <a:solidFill>
                  <a:srgbClr val="7030A0"/>
                </a:solidFill>
              </a:rPr>
              <a:t>GOED</a:t>
            </a:r>
            <a:r>
              <a:rPr lang="nl-NL" sz="2200" i="1" dirty="0"/>
              <a:t> niet gebruiken)</a:t>
            </a:r>
          </a:p>
          <a:p>
            <a:r>
              <a:rPr lang="nl-NL" dirty="0"/>
              <a:t>is het </a:t>
            </a:r>
            <a:r>
              <a:rPr lang="nl-NL" dirty="0">
                <a:solidFill>
                  <a:srgbClr val="7030A0"/>
                </a:solidFill>
              </a:rPr>
              <a:t>gelukt</a:t>
            </a:r>
            <a:r>
              <a:rPr lang="nl-NL" dirty="0"/>
              <a:t> om je aan de interview stappen te houden?</a:t>
            </a:r>
          </a:p>
          <a:p>
            <a:r>
              <a:rPr lang="nl-NL" dirty="0"/>
              <a:t>welke </a:t>
            </a:r>
            <a:r>
              <a:rPr lang="nl-NL" dirty="0">
                <a:solidFill>
                  <a:srgbClr val="7030A0"/>
                </a:solidFill>
              </a:rPr>
              <a:t>inzichten</a:t>
            </a:r>
            <a:r>
              <a:rPr lang="nl-NL" dirty="0"/>
              <a:t> op het gebied van vrijetijd heb je opgedaan?</a:t>
            </a:r>
          </a:p>
          <a:p>
            <a:r>
              <a:rPr lang="nl-NL" dirty="0"/>
              <a:t>welke </a:t>
            </a:r>
            <a:r>
              <a:rPr lang="nl-NL" dirty="0">
                <a:solidFill>
                  <a:srgbClr val="7030A0"/>
                </a:solidFill>
              </a:rPr>
              <a:t>andere inzichten </a:t>
            </a:r>
            <a:r>
              <a:rPr lang="nl-NL" dirty="0"/>
              <a:t>heb je opgedaan?</a:t>
            </a:r>
          </a:p>
          <a:p>
            <a:r>
              <a:rPr lang="nl-NL" dirty="0"/>
              <a:t>Omschrijf </a:t>
            </a:r>
            <a:r>
              <a:rPr lang="nl-NL" dirty="0">
                <a:solidFill>
                  <a:srgbClr val="7030A0"/>
                </a:solidFill>
              </a:rPr>
              <a:t>minimaal 2 dingen </a:t>
            </a:r>
            <a:r>
              <a:rPr lang="nl-NL" dirty="0"/>
              <a:t>die je een volgende keer </a:t>
            </a:r>
            <a:r>
              <a:rPr lang="nl-NL" dirty="0">
                <a:solidFill>
                  <a:srgbClr val="7030A0"/>
                </a:solidFill>
              </a:rPr>
              <a:t>anders</a:t>
            </a:r>
            <a:r>
              <a:rPr lang="nl-NL" dirty="0"/>
              <a:t> gaat doen</a:t>
            </a:r>
          </a:p>
        </p:txBody>
      </p:sp>
    </p:spTree>
    <p:extLst>
      <p:ext uri="{BB962C8B-B14F-4D97-AF65-F5344CB8AC3E}">
        <p14:creationId xmlns:p14="http://schemas.microsoft.com/office/powerpoint/2010/main" val="147297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C6E8E-A474-E894-DD2E-08B70A58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3D31DE-6164-5979-D8F0-65DA83FA6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Leerjaar 1 VT • VT - Mijn Leefomgeving (mural.co)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80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Leerdoelen - les 2 – vrijetijdsbedrijven en producten, </a:t>
            </a:r>
            <a:br>
              <a:rPr lang="nl-NL" sz="3600" b="1" dirty="0">
                <a:solidFill>
                  <a:srgbClr val="7030A0"/>
                </a:solidFill>
              </a:rPr>
            </a:br>
            <a:r>
              <a:rPr lang="nl-NL" sz="3600" b="1" dirty="0">
                <a:solidFill>
                  <a:srgbClr val="7030A0"/>
                </a:solidFill>
              </a:rPr>
              <a:t>trends en hypes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Aan het einde van de les:</a:t>
            </a:r>
          </a:p>
          <a:p>
            <a:r>
              <a:rPr lang="nl-NL" sz="2200" dirty="0"/>
              <a:t>Het verschil tussen </a:t>
            </a:r>
            <a:r>
              <a:rPr lang="nl-NL" sz="2200" dirty="0">
                <a:solidFill>
                  <a:srgbClr val="7030A0"/>
                </a:solidFill>
              </a:rPr>
              <a:t>trends</a:t>
            </a:r>
            <a:r>
              <a:rPr lang="nl-NL" sz="2200" dirty="0"/>
              <a:t> en </a:t>
            </a:r>
            <a:r>
              <a:rPr lang="nl-NL" sz="2200" dirty="0">
                <a:solidFill>
                  <a:srgbClr val="7030A0"/>
                </a:solidFill>
              </a:rPr>
              <a:t>hypes </a:t>
            </a:r>
            <a:r>
              <a:rPr lang="nl-NL" sz="2200" dirty="0"/>
              <a:t>aangeven</a:t>
            </a:r>
          </a:p>
          <a:p>
            <a:r>
              <a:rPr lang="nl-NL" sz="2200" dirty="0"/>
              <a:t>Voorbeelden geven van </a:t>
            </a:r>
            <a:r>
              <a:rPr lang="nl-NL" sz="2200" dirty="0">
                <a:solidFill>
                  <a:srgbClr val="7030A0"/>
                </a:solidFill>
              </a:rPr>
              <a:t>vrijetijdsbedrijven</a:t>
            </a:r>
          </a:p>
          <a:p>
            <a:r>
              <a:rPr lang="nl-NL" sz="2200" dirty="0"/>
              <a:t>Voorbeelden geven van </a:t>
            </a:r>
            <a:r>
              <a:rPr lang="nl-NL" sz="2200" dirty="0">
                <a:solidFill>
                  <a:srgbClr val="7030A0"/>
                </a:solidFill>
              </a:rPr>
              <a:t>vrijetijdsproducten</a:t>
            </a:r>
          </a:p>
        </p:txBody>
      </p:sp>
      <p:pic>
        <p:nvPicPr>
          <p:cNvPr id="4" name="Picture 2" descr="EDI | Lesdoelen en succescriteria – Leren Vlaanderen">
            <a:extLst>
              <a:ext uri="{FF2B5EF4-FFF2-40B4-BE49-F238E27FC236}">
                <a16:creationId xmlns:a16="http://schemas.microsoft.com/office/drawing/2014/main" id="{C05C3BB6-1F05-3249-6457-CCD49BE5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42" y="4001294"/>
            <a:ext cx="8288264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DAFE1-603A-6B1A-F2CC-B99B7C08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Trends en hypes?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39C58F-BACE-4CA1-6992-E754F5C7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https://www.youtube.com/watch?v=miXOQhr_v54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01574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4372</TotalTime>
  <Words>1044</Words>
  <Application>Microsoft Office PowerPoint</Application>
  <PresentationFormat>Breedbeeld</PresentationFormat>
  <Paragraphs>191</Paragraphs>
  <Slides>26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ui-sans-serif</vt:lpstr>
      <vt:lpstr>Wingdings</vt:lpstr>
      <vt:lpstr>Yuverta_blanco</vt:lpstr>
      <vt:lpstr>Mijn Leefomgeving</vt:lpstr>
      <vt:lpstr>PowerPoint-presentatie</vt:lpstr>
      <vt:lpstr>Vandaag</vt:lpstr>
      <vt:lpstr>Wat is een goed interview?  (en hoe ging dat bij jullie)</vt:lpstr>
      <vt:lpstr>About last week… </vt:lpstr>
      <vt:lpstr>Interview</vt:lpstr>
      <vt:lpstr>PowerPoint-presentatie</vt:lpstr>
      <vt:lpstr>Leerdoelen - les 2 – vrijetijdsbedrijven en producten,  trends en hypes</vt:lpstr>
      <vt:lpstr>Trends en hypes? </vt:lpstr>
      <vt:lpstr>Hype </vt:lpstr>
      <vt:lpstr>Trend  </vt:lpstr>
      <vt:lpstr>Hype </vt:lpstr>
      <vt:lpstr>Trends en hypes </vt:lpstr>
      <vt:lpstr>Trends en hypes  in generaties/doelgroepen</vt:lpstr>
      <vt:lpstr>Trends en hypes  in de vrijetijd</vt:lpstr>
      <vt:lpstr>Trendwatcher = analist</vt:lpstr>
      <vt:lpstr>Vrijetijdsbedrijven</vt:lpstr>
      <vt:lpstr>Vrijetijdsproducten</vt:lpstr>
      <vt:lpstr>PowerPoint-presentatie</vt:lpstr>
      <vt:lpstr>Vrijetijdsproducten</vt:lpstr>
      <vt:lpstr>Vrijetijdsproducten</vt:lpstr>
      <vt:lpstr>Vrijetijdsproducten</vt:lpstr>
      <vt:lpstr>Vrijetijdsproducten</vt:lpstr>
      <vt:lpstr>Vrijetijdsproducten</vt:lpstr>
      <vt:lpstr>Opdracht: Trends en hypes (in de vrijetijd)</vt:lpstr>
      <vt:lpstr>Leerdoelen - les 2 – vrijetijdsbedrijven en producten,  trends en hypes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 Leefomgeving</dc:title>
  <dc:creator>Tim Lagas</dc:creator>
  <cp:lastModifiedBy>Lotte de Laat</cp:lastModifiedBy>
  <cp:revision>6</cp:revision>
  <dcterms:created xsi:type="dcterms:W3CDTF">2022-06-27T10:53:00Z</dcterms:created>
  <dcterms:modified xsi:type="dcterms:W3CDTF">2023-09-27T14:04:29Z</dcterms:modified>
</cp:coreProperties>
</file>